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9"/>
  </p:notesMasterIdLst>
  <p:sldIdLst>
    <p:sldId id="256" r:id="rId3"/>
    <p:sldId id="257" r:id="rId4"/>
    <p:sldId id="272" r:id="rId5"/>
    <p:sldId id="258" r:id="rId6"/>
    <p:sldId id="266" r:id="rId7"/>
    <p:sldId id="271" r:id="rId8"/>
    <p:sldId id="267" r:id="rId9"/>
    <p:sldId id="260" r:id="rId10"/>
    <p:sldId id="259" r:id="rId11"/>
    <p:sldId id="261" r:id="rId12"/>
    <p:sldId id="262" r:id="rId13"/>
    <p:sldId id="263" r:id="rId14"/>
    <p:sldId id="264" r:id="rId15"/>
    <p:sldId id="265" r:id="rId16"/>
    <p:sldId id="268" r:id="rId17"/>
    <p:sldId id="26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27" autoAdjust="0"/>
    <p:restoredTop sz="94737" autoAdjust="0"/>
  </p:normalViewPr>
  <p:slideViewPr>
    <p:cSldViewPr snapToGrid="0" snapToObjects="1">
      <p:cViewPr varScale="1">
        <p:scale>
          <a:sx n="36" d="100"/>
          <a:sy n="36" d="100"/>
        </p:scale>
        <p:origin x="-66" y="-73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tiff>
</file>

<file path=ppt/media/image4.tiff>
</file>

<file path=ppt/media/image5.png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US"/>
              <a:t>Click to edit the notes format</a:t>
            </a:r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US"/>
              <a:t>&lt;header&gt;</a:t>
            </a:r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wrap="none" lIns="0" tIns="0" rIns="0" bIns="0"/>
          <a:lstStyle/>
          <a:p>
            <a:pPr algn="r"/>
            <a:r>
              <a:rPr lang="en-US"/>
              <a:t>&lt;date/time&gt;</a:t>
            </a:r>
            <a:endParaRPr/>
          </a:p>
        </p:txBody>
      </p:sp>
      <p:sp>
        <p:nvSpPr>
          <p:cNvPr id="77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r>
              <a:rPr lang="en-US"/>
              <a:t>&lt;footer&gt;</a:t>
            </a:r>
            <a:endParaRPr/>
          </a:p>
        </p:txBody>
      </p:sp>
      <p:sp>
        <p:nvSpPr>
          <p:cNvPr id="78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pPr algn="r"/>
            <a:fld id="{31012171-6131-41D1-A141-819111A15121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19502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112" name="TextShape 2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11A1E121-71A1-4111-A121-61B1410121D1}" type="slidenum">
              <a:rPr lang="en-US">
                <a:solidFill>
                  <a:srgbClr val="000000"/>
                </a:solidFill>
                <a:latin typeface="+mn-lt"/>
                <a:ea typeface="+mn-ea"/>
              </a:rPr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67445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7880"/>
            <a:ext cx="1051524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2584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83808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13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5811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83808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13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22584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838080" y="4097880"/>
            <a:ext cx="105148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838080" y="4097880"/>
            <a:ext cx="1051524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22584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83808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5811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83808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584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7880"/>
            <a:ext cx="105148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6000">
                <a:solidFill>
                  <a:srgbClr val="000000"/>
                </a:solidFill>
                <a:latin typeface="Calibri Light"/>
              </a:rPr>
              <a:t>Click to edit the title text formatClick to edit Master title style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11/10/15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5171A1A1-B1B1-4161-A1C1-115191213111}" type="slidenum">
              <a:rPr lang="en-US">
                <a:solidFill>
                  <a:srgbClr val="000000"/>
                </a:solidFill>
                <a:latin typeface="Calibri"/>
              </a:rPr>
              <a:t>‹#›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728360" cy="397728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Click to edit the title text formatClick to edit Master title style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libri"/>
              </a:rPr>
              <a:t>Second level</a:t>
            </a:r>
            <a:endParaRPr/>
          </a:p>
          <a:p>
            <a:pPr lvl="1"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libri"/>
              </a:rPr>
              <a:t>Third level</a:t>
            </a:r>
            <a:endParaRPr/>
          </a:p>
          <a:p>
            <a:pPr lvl="2">
              <a:buFont typeface="Arial"/>
              <a:buChar char="•"/>
            </a:pPr>
            <a:r>
              <a:rPr lang="en-US">
                <a:solidFill>
                  <a:srgbClr val="000000"/>
                </a:solidFill>
                <a:latin typeface="Calibri"/>
              </a:rPr>
              <a:t>Fourth level</a:t>
            </a:r>
            <a:endParaRPr/>
          </a:p>
          <a:p>
            <a:pPr lvl="3">
              <a:buFont typeface="Arial"/>
              <a:buChar char="•"/>
            </a:pPr>
            <a:r>
              <a:rPr lang="en-US">
                <a:solidFill>
                  <a:srgbClr val="000000"/>
                </a:solidFill>
                <a:latin typeface="Calibri"/>
              </a:rPr>
              <a:t>Fifth level</a:t>
            </a:r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dt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11/10/15</a:t>
            </a:r>
            <a:endParaRPr/>
          </a:p>
        </p:txBody>
      </p:sp>
      <p:sp>
        <p:nvSpPr>
          <p:cNvPr id="40" name="PlaceHolder 4"/>
          <p:cNvSpPr>
            <a:spLocks noGrp="1"/>
          </p:cNvSpPr>
          <p:nvPr>
            <p:ph type="ftr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41" name="PlaceHolder 5"/>
          <p:cNvSpPr>
            <a:spLocks noGrp="1"/>
          </p:cNvSpPr>
          <p:nvPr>
            <p:ph type="sldNum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21B10111-1161-4181-8101-411181E1A100}" type="slidenum">
              <a:rPr lang="en-US">
                <a:solidFill>
                  <a:srgbClr val="000000"/>
                </a:solidFill>
                <a:latin typeface="Calibri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Shape 1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6000">
                <a:solidFill>
                  <a:srgbClr val="000000"/>
                </a:solidFill>
                <a:latin typeface="Calibri Light"/>
              </a:rPr>
              <a:t>Real-Time Sound Analysis / Synthesis</a:t>
            </a:r>
            <a:endParaRPr/>
          </a:p>
        </p:txBody>
      </p:sp>
      <p:sp>
        <p:nvSpPr>
          <p:cNvPr id="80" name="TextShape 2"/>
          <p:cNvSpPr txBox="1"/>
          <p:nvPr/>
        </p:nvSpPr>
        <p:spPr>
          <a:xfrm>
            <a:off x="1523880" y="3602160"/>
            <a:ext cx="9143640" cy="1655280"/>
          </a:xfrm>
          <a:prstGeom prst="rect">
            <a:avLst/>
          </a:prstGeo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Calibri"/>
              </a:rPr>
              <a:t>Michelle Qiu</a:t>
            </a:r>
            <a:endParaRPr dirty="0"/>
          </a:p>
          <a:p>
            <a:pPr algn="ctr">
              <a:lnSpc>
                <a:spcPct val="100000"/>
              </a:lnSpc>
            </a:pPr>
            <a:r>
              <a:rPr lang="en-US" sz="2400" dirty="0" err="1">
                <a:solidFill>
                  <a:srgbClr val="000000"/>
                </a:solidFill>
                <a:latin typeface="Calibri"/>
              </a:rPr>
              <a:t>Germain</a:t>
            </a:r>
            <a:r>
              <a:rPr lang="en-US" sz="2400" dirty="0">
                <a:solidFill>
                  <a:srgbClr val="000000"/>
                </a:solidFill>
                <a:latin typeface="Calibri"/>
              </a:rPr>
              <a:t> Martinez</a:t>
            </a:r>
            <a:endParaRPr dirty="0"/>
          </a:p>
          <a:p>
            <a:pPr algn="ctr">
              <a:lnSpc>
                <a:spcPct val="100000"/>
              </a:lnSpc>
            </a:pPr>
            <a:r>
              <a:rPr lang="en-US" sz="2400" dirty="0" err="1">
                <a:solidFill>
                  <a:srgbClr val="000000"/>
                </a:solidFill>
                <a:latin typeface="Calibri"/>
              </a:rPr>
              <a:t>Gerzain</a:t>
            </a:r>
            <a:r>
              <a:rPr lang="en-US" sz="2400" dirty="0">
                <a:solidFill>
                  <a:srgbClr val="000000"/>
                </a:solidFill>
                <a:latin typeface="Calibri"/>
              </a:rPr>
              <a:t> Mata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Audio Module - Block Diagram</a:t>
            </a:r>
            <a:endParaRPr/>
          </a:p>
        </p:txBody>
      </p:sp>
      <p:pic>
        <p:nvPicPr>
          <p:cNvPr id="91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3040560" y="1825560"/>
            <a:ext cx="6110640" cy="43509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Audio Module</a:t>
            </a:r>
            <a:endParaRPr/>
          </a:p>
        </p:txBody>
      </p:sp>
      <p:sp>
        <p:nvSpPr>
          <p:cNvPr id="93" name="TextShape 2"/>
          <p:cNvSpPr txBox="1"/>
          <p:nvPr/>
        </p:nvSpPr>
        <p:spPr>
          <a:xfrm>
            <a:off x="838080" y="1825560"/>
            <a:ext cx="561132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Process input from microphone and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write to memory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Take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effects from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FSM and apply them to recorded audio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Output FFT data to Graphics module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Output sound to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speaker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Most complex part of project</a:t>
            </a:r>
            <a:endParaRPr dirty="0"/>
          </a:p>
        </p:txBody>
      </p:sp>
      <p:pic>
        <p:nvPicPr>
          <p:cNvPr id="9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7162920" y="1690560"/>
            <a:ext cx="4190760" cy="419076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dirty="0" smtClean="0">
                <a:solidFill>
                  <a:srgbClr val="000000"/>
                </a:solidFill>
                <a:latin typeface="Calibri Light"/>
              </a:rPr>
              <a:t>Audio Module - Proposed </a:t>
            </a:r>
            <a:r>
              <a:rPr lang="en-US" sz="4400" dirty="0">
                <a:solidFill>
                  <a:srgbClr val="000000"/>
                </a:solidFill>
                <a:latin typeface="Calibri Light"/>
              </a:rPr>
              <a:t>Effects</a:t>
            </a:r>
            <a:endParaRPr dirty="0"/>
          </a:p>
        </p:txBody>
      </p:sp>
      <p:sp>
        <p:nvSpPr>
          <p:cNvPr id="96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Compression &amp; Limiting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Delay &amp; Echo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Expansion &amp; Noise Gate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Phasing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Chorus (if time allows)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err="1" smtClean="0">
                <a:solidFill>
                  <a:srgbClr val="000000"/>
                </a:solidFill>
                <a:latin typeface="Calibri"/>
              </a:rPr>
              <a:t>Vocoders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 (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stretch goal)</a:t>
            </a:r>
            <a:endParaRPr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7162920" y="1690560"/>
            <a:ext cx="4190760" cy="41907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Graphics Module – Block Diagram</a:t>
            </a:r>
            <a:endParaRPr/>
          </a:p>
        </p:txBody>
      </p:sp>
      <p:pic>
        <p:nvPicPr>
          <p:cNvPr id="98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2400480" y="1880280"/>
            <a:ext cx="7391160" cy="424152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Graphics Module</a:t>
            </a:r>
            <a:endParaRPr/>
          </a:p>
        </p:txBody>
      </p:sp>
      <p:sp>
        <p:nvSpPr>
          <p:cNvPr id="100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Take in graphics from memory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Output FFT spectral data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Display running statistics (predominant frequency, amplitude, sample characteristics)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Take in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preloaded data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from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block ROM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Data saved as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6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bit pixel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encoding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6 bit pixel encoding -&gt; 24 bit color to VGA -&gt; LUT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Minimum 30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+ different images for text/numbers/etc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. (30 </a:t>
            </a:r>
            <a:r>
              <a:rPr lang="en-US" sz="2800" dirty="0" err="1" smtClean="0">
                <a:solidFill>
                  <a:srgbClr val="000000"/>
                </a:solidFill>
                <a:latin typeface="Calibri"/>
              </a:rPr>
              <a:t>kBits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)</a:t>
            </a:r>
            <a:endParaRPr dirty="0"/>
          </a:p>
        </p:txBody>
      </p:sp>
      <p:pic>
        <p:nvPicPr>
          <p:cNvPr id="101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7560000" y="729360"/>
            <a:ext cx="3356640" cy="18878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Task Timeline</a:t>
            </a:r>
            <a:endParaRPr/>
          </a:p>
        </p:txBody>
      </p:sp>
      <p:pic>
        <p:nvPicPr>
          <p:cNvPr id="108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514880" y="1825560"/>
            <a:ext cx="9162000" cy="435096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Forseeable Challenges</a:t>
            </a:r>
            <a:endParaRPr/>
          </a:p>
        </p:txBody>
      </p:sp>
      <p:sp>
        <p:nvSpPr>
          <p:cNvPr id="110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Getting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FFT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and statistics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in real-time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Simultaneous and offset playback of different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recordings for sound effects and playback</a:t>
            </a:r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Effect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complexity</a:t>
            </a:r>
            <a:endParaRPr dirty="0"/>
          </a:p>
          <a:p>
            <a:pPr marL="914400" lvl="1" indent="-457200">
              <a:buSzPct val="75000"/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Possible source of latency</a:t>
            </a:r>
            <a:endParaRPr dirty="0"/>
          </a:p>
          <a:p>
            <a:pPr marL="914400" lvl="1" indent="-457200">
              <a:buSzPct val="75000"/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M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ultiple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effects at the same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time?</a:t>
            </a:r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Playing multiple sound clips at the same time</a:t>
            </a:r>
            <a:endParaRPr lang="en-US" dirty="0"/>
          </a:p>
          <a:p>
            <a:pPr marL="914400" lvl="1" indent="-457200">
              <a:buSzPct val="75000"/>
              <a:buFont typeface="Arial" pitchFamily="34" charset="0"/>
              <a:buChar char="•"/>
            </a:pPr>
            <a:endParaRPr lang="en-US" sz="2800" dirty="0" smtClean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Overview</a:t>
            </a:r>
            <a:endParaRPr/>
          </a:p>
        </p:txBody>
      </p:sp>
      <p:sp>
        <p:nvSpPr>
          <p:cNvPr id="82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Use FPGA buttons and switches for navigation</a:t>
            </a:r>
            <a:endParaRPr lang="en-US" sz="2800" dirty="0" smtClean="0">
              <a:solidFill>
                <a:srgbClr val="000000"/>
              </a:solidFill>
              <a:latin typeface="Calibri"/>
            </a:endParaRPr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The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user sings/ hums/ plays an instrument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A microphone picks up the sound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The sound is saved onto memory for later playback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Audio effects can be added to the sound samples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Multiple audio samples can be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recorded and played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mqiu\Downloads\sound analysis super basi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6674" y="2150686"/>
            <a:ext cx="6438654" cy="4020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dirty="0" smtClean="0">
                <a:solidFill>
                  <a:srgbClr val="000000"/>
                </a:solidFill>
                <a:latin typeface="Calibri Light"/>
              </a:rPr>
              <a:t>Main Modules and External Components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54659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dirty="0">
                <a:solidFill>
                  <a:srgbClr val="000000"/>
                </a:solidFill>
                <a:latin typeface="Calibri Light"/>
              </a:rPr>
              <a:t>Block Diagram</a:t>
            </a:r>
            <a:endParaRPr dirty="0"/>
          </a:p>
        </p:txBody>
      </p:sp>
      <p:pic>
        <p:nvPicPr>
          <p:cNvPr id="84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2876760" y="1825560"/>
            <a:ext cx="6438240" cy="43509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Central FSM</a:t>
            </a:r>
            <a:endParaRPr/>
          </a:p>
        </p:txBody>
      </p:sp>
      <p:sp>
        <p:nvSpPr>
          <p:cNvPr id="103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Processes user inputs</a:t>
            </a:r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Coordinates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the modules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Choose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which bank to record to and what effects to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apply when playing back</a:t>
            </a:r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Each team member implements part of the FSM most pertinent to their individual module</a:t>
            </a:r>
            <a:endParaRPr lang="en-US"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endParaRPr lang="en-US" sz="2800" dirty="0" smtClean="0">
              <a:solidFill>
                <a:srgbClr val="000000"/>
              </a:solidFill>
              <a:latin typeface="Calibri"/>
            </a:endParaRPr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dirty="0">
                <a:solidFill>
                  <a:srgbClr val="000000"/>
                </a:solidFill>
                <a:latin typeface="Calibri Light"/>
              </a:rPr>
              <a:t>Central FSM</a:t>
            </a:r>
            <a:endParaRPr dirty="0"/>
          </a:p>
        </p:txBody>
      </p:sp>
      <p:sp>
        <p:nvSpPr>
          <p:cNvPr id="3" name="Oval 2"/>
          <p:cNvSpPr/>
          <p:nvPr/>
        </p:nvSpPr>
        <p:spPr>
          <a:xfrm>
            <a:off x="2350757" y="3325092"/>
            <a:ext cx="2050473" cy="1413164"/>
          </a:xfrm>
          <a:prstGeom prst="ellipse">
            <a:avLst/>
          </a:prstGeom>
          <a:ln w="635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Calibri" pitchFamily="34" charset="0"/>
              </a:rPr>
              <a:t>Standby</a:t>
            </a:r>
            <a:endParaRPr lang="en-US" sz="2800" dirty="0">
              <a:latin typeface="Calibri" pitchFamily="34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6608467" y="1260652"/>
            <a:ext cx="2050473" cy="1413164"/>
          </a:xfrm>
          <a:prstGeom prst="ellipse">
            <a:avLst/>
          </a:prstGeom>
          <a:ln w="635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Calibri" pitchFamily="34" charset="0"/>
              </a:rPr>
              <a:t>Record</a:t>
            </a:r>
            <a:endParaRPr lang="en-US" sz="2800" dirty="0">
              <a:latin typeface="Calibri" pitchFamily="34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7363325" y="4553589"/>
            <a:ext cx="2050473" cy="1413164"/>
          </a:xfrm>
          <a:prstGeom prst="ellipse">
            <a:avLst/>
          </a:prstGeom>
          <a:ln w="635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Calibri" pitchFamily="34" charset="0"/>
              </a:rPr>
              <a:t>Playback</a:t>
            </a:r>
            <a:endParaRPr lang="en-US" sz="2800" dirty="0">
              <a:latin typeface="Calibri" pitchFamily="34" charset="0"/>
            </a:endParaRPr>
          </a:p>
        </p:txBody>
      </p:sp>
      <p:cxnSp>
        <p:nvCxnSpPr>
          <p:cNvPr id="99" name="Curved Connector 98"/>
          <p:cNvCxnSpPr>
            <a:stCxn id="6" idx="1"/>
            <a:endCxn id="3" idx="0"/>
          </p:cNvCxnSpPr>
          <p:nvPr/>
        </p:nvCxnSpPr>
        <p:spPr>
          <a:xfrm rot="16200000" flipH="1" flipV="1">
            <a:off x="4213629" y="629969"/>
            <a:ext cx="1857487" cy="3532758"/>
          </a:xfrm>
          <a:prstGeom prst="curvedConnector3">
            <a:avLst>
              <a:gd name="adj1" fmla="val -23449"/>
            </a:avLst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urved Connector 100"/>
          <p:cNvCxnSpPr>
            <a:stCxn id="6" idx="2"/>
            <a:endCxn id="3" idx="7"/>
          </p:cNvCxnSpPr>
          <p:nvPr/>
        </p:nvCxnSpPr>
        <p:spPr>
          <a:xfrm rot="10800000" flipV="1">
            <a:off x="4100945" y="1967233"/>
            <a:ext cx="2507522" cy="1564811"/>
          </a:xfrm>
          <a:prstGeom prst="curvedConnector2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urved Connector 104"/>
          <p:cNvCxnSpPr>
            <a:stCxn id="7" idx="4"/>
            <a:endCxn id="3" idx="3"/>
          </p:cNvCxnSpPr>
          <p:nvPr/>
        </p:nvCxnSpPr>
        <p:spPr>
          <a:xfrm rot="5400000" flipH="1">
            <a:off x="4802077" y="2380268"/>
            <a:ext cx="1435450" cy="5737520"/>
          </a:xfrm>
          <a:prstGeom prst="curvedConnector3">
            <a:avLst>
              <a:gd name="adj1" fmla="val -41019"/>
            </a:avLst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/>
          <p:cNvCxnSpPr>
            <a:stCxn id="3" idx="6"/>
            <a:endCxn id="6" idx="3"/>
          </p:cNvCxnSpPr>
          <p:nvPr/>
        </p:nvCxnSpPr>
        <p:spPr>
          <a:xfrm flipV="1">
            <a:off x="4401230" y="2466863"/>
            <a:ext cx="2507522" cy="1564811"/>
          </a:xfrm>
          <a:prstGeom prst="curvedConnector2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Curved Connector 113"/>
          <p:cNvCxnSpPr>
            <a:stCxn id="3" idx="5"/>
            <a:endCxn id="7" idx="2"/>
          </p:cNvCxnSpPr>
          <p:nvPr/>
        </p:nvCxnSpPr>
        <p:spPr>
          <a:xfrm rot="16200000" flipH="1">
            <a:off x="5367701" y="3264547"/>
            <a:ext cx="728868" cy="3262380"/>
          </a:xfrm>
          <a:prstGeom prst="curvedConnector2">
            <a:avLst/>
          </a:prstGeom>
          <a:ln w="63500" cap="sq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/>
          <p:cNvSpPr txBox="1"/>
          <p:nvPr/>
        </p:nvSpPr>
        <p:spPr>
          <a:xfrm>
            <a:off x="4500967" y="1117661"/>
            <a:ext cx="1387712" cy="461665"/>
          </a:xfrm>
          <a:prstGeom prst="rect">
            <a:avLst/>
          </a:prstGeom>
          <a:noFill/>
          <a:ln w="635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" pitchFamily="34" charset="0"/>
              </a:rPr>
              <a:t>Time out</a:t>
            </a:r>
            <a:endParaRPr lang="en-US" sz="2400" dirty="0">
              <a:latin typeface="Calibri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236867" y="2212115"/>
            <a:ext cx="1717665" cy="461665"/>
          </a:xfrm>
          <a:prstGeom prst="rect">
            <a:avLst/>
          </a:prstGeom>
          <a:noFill/>
          <a:ln w="635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" pitchFamily="34" charset="0"/>
              </a:rPr>
              <a:t>Stop</a:t>
            </a:r>
            <a:endParaRPr lang="en-US" sz="2400" dirty="0">
              <a:latin typeface="Calibri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204514" y="3347379"/>
            <a:ext cx="1158811" cy="461665"/>
          </a:xfrm>
          <a:prstGeom prst="rect">
            <a:avLst/>
          </a:prstGeom>
          <a:noFill/>
          <a:ln w="635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" pitchFamily="34" charset="0"/>
              </a:rPr>
              <a:t>Record</a:t>
            </a:r>
            <a:endParaRPr lang="en-US" sz="2400" dirty="0">
              <a:latin typeface="Calibri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236867" y="4711069"/>
            <a:ext cx="1371600" cy="461665"/>
          </a:xfrm>
          <a:prstGeom prst="rect">
            <a:avLst/>
          </a:prstGeom>
          <a:noFill/>
          <a:ln w="635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" pitchFamily="34" charset="0"/>
              </a:rPr>
              <a:t>Playback</a:t>
            </a:r>
            <a:endParaRPr lang="en-US" sz="2400" dirty="0">
              <a:latin typeface="Calibri" pitchFamily="34" charset="0"/>
            </a:endParaRPr>
          </a:p>
        </p:txBody>
      </p:sp>
      <p:cxnSp>
        <p:nvCxnSpPr>
          <p:cNvPr id="68" name="Curved Connector 67"/>
          <p:cNvCxnSpPr>
            <a:stCxn id="7" idx="3"/>
            <a:endCxn id="3" idx="4"/>
          </p:cNvCxnSpPr>
          <p:nvPr/>
        </p:nvCxnSpPr>
        <p:spPr>
          <a:xfrm rot="5400000" flipH="1">
            <a:off x="5009030" y="3105220"/>
            <a:ext cx="1021544" cy="4287616"/>
          </a:xfrm>
          <a:prstGeom prst="curvedConnector3">
            <a:avLst>
              <a:gd name="adj1" fmla="val -29075"/>
            </a:avLst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TextBox 127"/>
          <p:cNvSpPr txBox="1"/>
          <p:nvPr/>
        </p:nvSpPr>
        <p:spPr>
          <a:xfrm>
            <a:off x="4770009" y="5601260"/>
            <a:ext cx="1371600" cy="461665"/>
          </a:xfrm>
          <a:prstGeom prst="rect">
            <a:avLst/>
          </a:prstGeom>
          <a:noFill/>
          <a:ln w="635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" pitchFamily="34" charset="0"/>
              </a:rPr>
              <a:t>Time out</a:t>
            </a:r>
            <a:endParaRPr lang="en-US" sz="2400" dirty="0">
              <a:latin typeface="Calibri" pitchFamily="34" charset="0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4868646" y="6125815"/>
            <a:ext cx="1371600" cy="461665"/>
          </a:xfrm>
          <a:prstGeom prst="rect">
            <a:avLst/>
          </a:prstGeom>
          <a:noFill/>
          <a:ln w="635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" pitchFamily="34" charset="0"/>
              </a:rPr>
              <a:t>Stop</a:t>
            </a:r>
            <a:endParaRPr lang="en-US" sz="2400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1022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dirty="0">
                <a:solidFill>
                  <a:srgbClr val="000000"/>
                </a:solidFill>
                <a:latin typeface="Calibri Light"/>
              </a:rPr>
              <a:t>Specific Number Figures</a:t>
            </a:r>
            <a:endParaRPr dirty="0"/>
          </a:p>
        </p:txBody>
      </p:sp>
      <p:sp>
        <p:nvSpPr>
          <p:cNvPr id="105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24 kHz sampling rate and 12 bit encoding scheme</a:t>
            </a:r>
            <a:endParaRPr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288 kilobits per second data rate</a:t>
            </a:r>
            <a:endParaRPr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~80 </a:t>
            </a:r>
            <a:r>
              <a:rPr lang="en-US" sz="2800" dirty="0" err="1" smtClean="0">
                <a:solidFill>
                  <a:srgbClr val="000000"/>
                </a:solidFill>
                <a:latin typeface="Calibri"/>
              </a:rPr>
              <a:t>kAddresses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of ZBT memory required for 10-second recording</a:t>
            </a:r>
            <a:endParaRPr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Use one bank of memory for each sound recording</a:t>
            </a:r>
            <a:endParaRPr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 2952K bits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of BRAM available for images for graphics</a:t>
            </a:r>
            <a:endParaRPr lang="en-US" sz="2800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6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7739640" y="4001400"/>
            <a:ext cx="4134960" cy="24807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Memory Handler</a:t>
            </a:r>
            <a:endParaRPr/>
          </a:p>
        </p:txBody>
      </p:sp>
      <p:sp>
        <p:nvSpPr>
          <p:cNvPr id="88" name="TextShape 2"/>
          <p:cNvSpPr txBox="1"/>
          <p:nvPr/>
        </p:nvSpPr>
        <p:spPr>
          <a:xfrm>
            <a:off x="838080" y="1825560"/>
            <a:ext cx="663732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Take in input from microphone</a:t>
            </a:r>
            <a:endParaRPr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Write audio samples to memory</a:t>
            </a:r>
            <a:endParaRPr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Retrieve sound samples from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memory upon request</a:t>
            </a:r>
            <a:endParaRPr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Use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ZBT Memory – two 512k x 36 bit memory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bus</a:t>
            </a:r>
          </a:p>
        </p:txBody>
      </p:sp>
      <p:pic>
        <p:nvPicPr>
          <p:cNvPr id="89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7835040" y="1045774"/>
            <a:ext cx="3518280" cy="24332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Memory Handler – Block Diagram</a:t>
            </a:r>
            <a:endParaRPr/>
          </a:p>
        </p:txBody>
      </p:sp>
      <p:pic>
        <p:nvPicPr>
          <p:cNvPr id="86" name="Content Placeholder 3"/>
          <p:cNvPicPr/>
          <p:nvPr/>
        </p:nvPicPr>
        <p:blipFill>
          <a:blip r:embed="rId2"/>
          <a:stretch>
            <a:fillRect/>
          </a:stretch>
        </p:blipFill>
        <p:spPr>
          <a:xfrm>
            <a:off x="3084480" y="1327320"/>
            <a:ext cx="5867280" cy="52099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375</Words>
  <Application>Microsoft Office PowerPoint</Application>
  <PresentationFormat>Custom</PresentationFormat>
  <Paragraphs>72</Paragraphs>
  <Slides>16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mqiu</dc:creator>
  <cp:lastModifiedBy>mqiu</cp:lastModifiedBy>
  <cp:revision>14</cp:revision>
  <dcterms:modified xsi:type="dcterms:W3CDTF">2015-11-11T23:51:24Z</dcterms:modified>
</cp:coreProperties>
</file>